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</p:sldMasterIdLst>
  <p:notesMasterIdLst>
    <p:notesMasterId r:id="rId18"/>
  </p:notesMasterIdLst>
  <p:sldIdLst>
    <p:sldId id="256" r:id="rId3"/>
    <p:sldId id="274" r:id="rId4"/>
    <p:sldId id="257" r:id="rId5"/>
    <p:sldId id="262" r:id="rId6"/>
    <p:sldId id="263" r:id="rId7"/>
    <p:sldId id="264" r:id="rId8"/>
    <p:sldId id="265" r:id="rId9"/>
    <p:sldId id="258" r:id="rId10"/>
    <p:sldId id="266" r:id="rId11"/>
    <p:sldId id="272" r:id="rId12"/>
    <p:sldId id="271" r:id="rId13"/>
    <p:sldId id="270" r:id="rId14"/>
    <p:sldId id="269" r:id="rId15"/>
    <p:sldId id="268" r:id="rId16"/>
    <p:sldId id="25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CB8C5-FEE2-46BE-8E39-434D4A9FFF44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F202F-54C8-41FF-B01D-0B1E560459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80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5FED3-A49E-4173-ABED-DDA266A1077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73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7F7CF-86AC-49B5-950A-F6E976D58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AA6192-3AAB-4D1E-A9BC-828DE8A02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2F949B-5D3E-445F-B0A4-2F813A11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B42123-8351-4AE5-97D1-0A306E832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C31FA-95EA-4429-8AF4-0867DFC4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46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D236F-C8CB-4468-A0F9-F65CB4E8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033B85-B46F-435D-B9ED-28B0391D0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B910FC-ABE6-4266-983E-A857BC140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F7E780-9538-45B0-87AF-CBBB14BF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6B2E8B-9D59-4171-85F3-2312FB24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09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6EAB15-B7C7-4F0C-B312-1CA83FDDE6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E604A8-E7C7-4170-B737-012D1BD40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4B688C-9022-40B9-B461-BEC60958B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576411-57C6-4CE0-A099-8AC459D0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9019CB-B110-4C0A-9890-6DB78DFB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3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418E05-6741-489F-BC17-B35692DAB7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3BD9754C-2EB9-4F25-A6A6-BC54AF85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2020/10/26</a:t>
            </a:fld>
            <a:endParaRPr lang="zh-CN" alt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FE0A611-686D-4957-B01C-FA736556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7B408F-7D37-4BBC-9EBF-42E53956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374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ECB370-12D0-4478-B2C1-42041D3548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DE4774FD-CA84-4334-A5E6-4018CC8F8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6" y="2877828"/>
            <a:ext cx="10850562" cy="4445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1BC89B0-625D-43E6-B3D9-96B6348FD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6" y="1786122"/>
            <a:ext cx="10850562" cy="107260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F63CF7FF-9841-453A-8D11-A8042CB0D3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926" y="4052304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13">
            <a:extLst>
              <a:ext uri="{FF2B5EF4-FFF2-40B4-BE49-F238E27FC236}">
                <a16:creationId xmlns:a16="http://schemas.microsoft.com/office/drawing/2014/main" id="{B30B88CF-5CF5-40AB-A59C-05AF2340E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6" y="4348575"/>
            <a:ext cx="1085056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75DDA7-E7F5-4B17-888A-CA0ECE9D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150AAF-8D2C-4D4A-BBCA-1273D13FB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A92447-82BA-40CC-964E-C154C79E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816D9-13DE-4B79-8778-C0DC6487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7C27A-21B7-49BE-89EF-1920F047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1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FE83A-EB2A-4801-A13C-F087268D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E81C2D-E409-4F9D-A5DA-3F77F0A01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A72842-9964-4332-A544-25E28A57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2D346E-83FA-4CE1-969A-D766099D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B14D12-6E7B-45B0-BC93-7471F137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59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2932E5-AA35-4E1A-BC81-8B7944C9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7CCE1-5D23-4794-AA64-27B1CB3DE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129E27-DFD6-434C-A07E-9374266BE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D6D796-4B86-44E3-8337-DBDCA80A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CAD503-29CB-418F-B904-D845D558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76D1F3-CED3-4587-8FD9-8D9E5FA7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12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A309C-4D83-4491-986D-5D7C93E3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89A306-EEFF-47DC-8488-B8725FBE0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EDDBAE-B821-4FD2-8EF7-90E209F2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670991-C7F3-4BE9-8A17-34B22F39C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F6E733-D898-4CF1-991A-D3A1B874C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9FEFC5-975C-45B8-BBFE-8BD1E85F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821F27B-1640-47B8-BC15-D1A2B055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B3880F-14A0-49C9-B026-3D93AEFB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1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678DC-48A5-41F3-8F12-5D426D0E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9CF106-EF14-4284-9ABC-1B40A967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42FE0B-5CF1-4AD4-9F8F-ADE25818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47005F-D3E2-483F-9FC6-1FF1B11D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80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6A4477-1A04-46F8-9AC9-BE34AED8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663C34-902F-418E-AA67-A5C4AA81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77CE3C-4282-4335-A03F-308732BC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9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92C1C-6424-49EC-9F31-93F0BA154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1FD924-EA26-4211-8AAC-C33F62FA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CBD9AF-2017-4246-97FB-6E6AF0AF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9C6FAA-730E-49C3-9652-B9BFCEEB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71338F-77D3-4D37-A41F-734F03D4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743D5D-C347-4F93-9D82-D9D03CEC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96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BD05F-ECA3-42F7-9B14-583AB57C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62B718-16D7-46A6-95DA-09A332D3F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A4399B-EE7D-4E84-821D-CF5263CC2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4E3E85-9D05-4B5B-B569-9586DEEF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A574E2-80FF-4465-A0BA-4574F8CA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CDCD16-769E-4D5F-8DC8-E0EC3950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25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B52E6A-34F7-450C-9F6C-DB5B6211C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B3987E-6C21-4345-A0B6-8198D47AC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C707C7-473D-4AE5-84ED-483F6E2B3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A9A22-E3FC-4BED-BB0F-05E18C1E41E9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DE7A53-4E9B-4D28-BD96-61D80F409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36A31-44E6-4BD1-954C-8867131E4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4A42D-C5D9-464B-9407-8422C04C7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5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ED2FF44A-F9A2-4734-B9FC-7C1F743F6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8236A47E-D89B-44EB-9BF9-7FB07A28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0EC732-A8F9-4A9A-AC20-F97FE80F7E32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B202BAAB-B381-4751-972E-4B7523C14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2020/10/26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7D59A130-CDC7-49D3-9E11-DF24A2740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F3C11EF-40A7-4E60-85E3-29F5F570C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0" r:id="rId2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713560" y="3781785"/>
            <a:ext cx="6735035" cy="369332"/>
          </a:xfrm>
        </p:spPr>
        <p:txBody>
          <a:bodyPr wrap="square">
            <a:spAutoFit/>
          </a:bodyPr>
          <a:lstStyle/>
          <a:p>
            <a:r>
              <a:rPr lang="nl-NL" altLang="zh-CN" dirty="0"/>
              <a:t> 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942614" y="2534372"/>
            <a:ext cx="10306772" cy="701731"/>
          </a:xfr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accent1">
                    <a:lumMod val="75000"/>
                  </a:schemeClr>
                </a:solidFill>
              </a:rPr>
              <a:t>Experiments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B2E442-7068-4666-BCDE-375288DD3297}"/>
              </a:ext>
            </a:extLst>
          </p:cNvPr>
          <p:cNvGrpSpPr/>
          <p:nvPr/>
        </p:nvGrpSpPr>
        <p:grpSpPr>
          <a:xfrm>
            <a:off x="5037931" y="5487830"/>
            <a:ext cx="2116138" cy="928567"/>
            <a:chOff x="1555750" y="1645813"/>
            <a:chExt cx="2116138" cy="92856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BBB89BD-648A-485A-8973-8F6BD9E6AC24}"/>
                </a:ext>
              </a:extLst>
            </p:cNvPr>
            <p:cNvSpPr txBox="1"/>
            <p:nvPr/>
          </p:nvSpPr>
          <p:spPr>
            <a:xfrm>
              <a:off x="2716052" y="2054647"/>
              <a:ext cx="841759" cy="467966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dirty="0">
                  <a:solidFill>
                    <a:schemeClr val="accent1">
                      <a:alpha val="20000"/>
                    </a:schemeClr>
                  </a:solidFill>
                  <a:latin typeface="Impact" panose="020B0806030902050204" pitchFamily="34" charset="0"/>
                </a:rPr>
                <a:t>08.21</a:t>
              </a:r>
              <a:endParaRPr lang="zh-CN" altLang="en-US" dirty="0">
                <a:solidFill>
                  <a:schemeClr val="accent1">
                    <a:alpha val="2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9ECDA7F-D565-48B5-9E2F-5822C2CEA177}"/>
                </a:ext>
              </a:extLst>
            </p:cNvPr>
            <p:cNvSpPr txBox="1"/>
            <p:nvPr/>
          </p:nvSpPr>
          <p:spPr>
            <a:xfrm>
              <a:off x="1555750" y="1645813"/>
              <a:ext cx="2101850" cy="288970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b="1" dirty="0">
                  <a:solidFill>
                    <a:schemeClr val="accent1">
                      <a:alpha val="2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RESEARCH</a:t>
              </a:r>
              <a:endParaRPr lang="zh-CN" altLang="en-US" b="1" dirty="0">
                <a:solidFill>
                  <a:schemeClr val="accent1">
                    <a:alpha val="2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0CF5365-3DE9-4EFE-B1C9-FB2F963E8938}"/>
                </a:ext>
              </a:extLst>
            </p:cNvPr>
            <p:cNvSpPr txBox="1"/>
            <p:nvPr/>
          </p:nvSpPr>
          <p:spPr>
            <a:xfrm>
              <a:off x="1557676" y="2002881"/>
              <a:ext cx="1041222" cy="558848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dirty="0">
                  <a:solidFill>
                    <a:schemeClr val="accent1">
                      <a:alpha val="20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PLAN</a:t>
              </a:r>
              <a:endParaRPr lang="zh-CN" altLang="en-US" dirty="0">
                <a:solidFill>
                  <a:schemeClr val="accent1">
                    <a:alpha val="2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CF4DA0-555C-4D83-8EEB-B5E324BE369C}"/>
                </a:ext>
              </a:extLst>
            </p:cNvPr>
            <p:cNvSpPr/>
            <p:nvPr/>
          </p:nvSpPr>
          <p:spPr>
            <a:xfrm>
              <a:off x="2657475" y="2002880"/>
              <a:ext cx="1014413" cy="571500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alpha val="2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 learning – Reacher(easy, hard)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86347-A1FA-4057-B585-3171131F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75" r="32815" b="52454"/>
          <a:stretch/>
        </p:blipFill>
        <p:spPr>
          <a:xfrm>
            <a:off x="1439378" y="1145440"/>
            <a:ext cx="3567405" cy="3590203"/>
          </a:xfrm>
          <a:prstGeom prst="rect">
            <a:avLst/>
          </a:prstGeom>
        </p:spPr>
      </p:pic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43E537E0-61B6-4EB9-9D49-B7C7E887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50" y="4884805"/>
            <a:ext cx="3244589" cy="16222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0178B5-E442-4C49-9133-4B40C4898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14639" r="67397" b="68935"/>
          <a:stretch/>
        </p:blipFill>
        <p:spPr>
          <a:xfrm>
            <a:off x="2845835" y="4950119"/>
            <a:ext cx="1110343" cy="1184988"/>
          </a:xfrm>
          <a:prstGeom prst="rect">
            <a:avLst/>
          </a:prstGeom>
        </p:spPr>
      </p:pic>
      <p:pic>
        <p:nvPicPr>
          <p:cNvPr id="13" name="图片 12" descr="图表&#10;&#10;描述已自动生成">
            <a:extLst>
              <a:ext uri="{FF2B5EF4-FFF2-40B4-BE49-F238E27FC236}">
                <a16:creationId xmlns:a16="http://schemas.microsoft.com/office/drawing/2014/main" id="{2EFC5747-50D5-4592-A906-9E97F4982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544" y="1332037"/>
            <a:ext cx="4431074" cy="33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 learning – Cheetah(run, backward)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86347-A1FA-4057-B585-3171131F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85" b="53254"/>
          <a:stretch/>
        </p:blipFill>
        <p:spPr>
          <a:xfrm>
            <a:off x="1688181" y="1493905"/>
            <a:ext cx="3472696" cy="32680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3D00F8-60E2-46F8-AB43-31140EF76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30" y="4935073"/>
            <a:ext cx="2719944" cy="13599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8C1480-AE96-46D9-B117-0EFEBBDE1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14639" r="67397" b="68935"/>
          <a:stretch/>
        </p:blipFill>
        <p:spPr>
          <a:xfrm>
            <a:off x="2869357" y="5022565"/>
            <a:ext cx="1110343" cy="1184988"/>
          </a:xfrm>
          <a:prstGeom prst="rect">
            <a:avLst/>
          </a:prstGeom>
        </p:spPr>
      </p:pic>
      <p:pic>
        <p:nvPicPr>
          <p:cNvPr id="13" name="图片 12" descr="图表&#10;&#10;描述已自动生成">
            <a:extLst>
              <a:ext uri="{FF2B5EF4-FFF2-40B4-BE49-F238E27FC236}">
                <a16:creationId xmlns:a16="http://schemas.microsoft.com/office/drawing/2014/main" id="{7B3101B7-0483-4945-808D-4C3CE6D31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10" y="1325736"/>
            <a:ext cx="4581583" cy="34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87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 learning – Fish(upright, </a:t>
            </a:r>
            <a:r>
              <a:rPr lang="en-US" altLang="zh-CN" dirty="0" err="1"/>
              <a:t>downleft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86347-A1FA-4057-B585-3171131F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1" t="46479" r="63497"/>
          <a:stretch/>
        </p:blipFill>
        <p:spPr>
          <a:xfrm>
            <a:off x="1601755" y="1588758"/>
            <a:ext cx="3097763" cy="35125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C98D9E-3533-4F38-9427-5FC091536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42" y="4962888"/>
            <a:ext cx="2923592" cy="14617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7022D-890D-4649-85BB-BBEDEBA52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14639" r="67397" b="68935"/>
          <a:stretch/>
        </p:blipFill>
        <p:spPr>
          <a:xfrm>
            <a:off x="2818039" y="5101292"/>
            <a:ext cx="1110343" cy="1184988"/>
          </a:xfrm>
          <a:prstGeom prst="rect">
            <a:avLst/>
          </a:prstGeom>
        </p:spPr>
      </p:pic>
      <p:pic>
        <p:nvPicPr>
          <p:cNvPr id="13" name="图片 12" descr="图表&#10;&#10;描述已自动生成">
            <a:extLst>
              <a:ext uri="{FF2B5EF4-FFF2-40B4-BE49-F238E27FC236}">
                <a16:creationId xmlns:a16="http://schemas.microsoft.com/office/drawing/2014/main" id="{1EFC8270-4FAC-4858-A7B1-773ED0157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53" y="1495066"/>
            <a:ext cx="4437370" cy="33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0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 learning – Walker1(squat, stand)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86347-A1FA-4057-B585-3171131F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79" t="47012" r="32815"/>
          <a:stretch/>
        </p:blipFill>
        <p:spPr>
          <a:xfrm>
            <a:off x="1685429" y="1474794"/>
            <a:ext cx="3278456" cy="37620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A5ACBE-4B29-4612-A642-2536CC78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50" y="5044750"/>
            <a:ext cx="2979575" cy="14897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7727FF1-7328-4E80-B2EA-FAA8D502B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14639" r="67397" b="68935"/>
          <a:stretch/>
        </p:blipFill>
        <p:spPr>
          <a:xfrm>
            <a:off x="2786743" y="5197150"/>
            <a:ext cx="1110343" cy="1184988"/>
          </a:xfrm>
          <a:prstGeom prst="rect">
            <a:avLst/>
          </a:prstGeom>
        </p:spPr>
      </p:pic>
      <p:pic>
        <p:nvPicPr>
          <p:cNvPr id="13" name="图片 12" descr="图表, 直方图&#10;&#10;描述已自动生成">
            <a:extLst>
              <a:ext uri="{FF2B5EF4-FFF2-40B4-BE49-F238E27FC236}">
                <a16:creationId xmlns:a16="http://schemas.microsoft.com/office/drawing/2014/main" id="{A8F961BD-FDFE-4266-8870-6596261A9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38" y="1402354"/>
            <a:ext cx="4745598" cy="35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8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 learning – Walker2(walk, backward)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86347-A1FA-4057-B585-3171131F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85" t="46212"/>
          <a:stretch/>
        </p:blipFill>
        <p:spPr>
          <a:xfrm>
            <a:off x="1649963" y="1561705"/>
            <a:ext cx="3133306" cy="33928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4CF109-6B43-47A3-96B2-E277BBD30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65" y="5073358"/>
            <a:ext cx="2857047" cy="14285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56C9418-0D70-4385-9564-371601499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14639" r="67397" b="68935"/>
          <a:stretch/>
        </p:blipFill>
        <p:spPr>
          <a:xfrm>
            <a:off x="2661445" y="5195126"/>
            <a:ext cx="1110343" cy="1184988"/>
          </a:xfrm>
          <a:prstGeom prst="rect">
            <a:avLst/>
          </a:prstGeom>
        </p:spPr>
      </p:pic>
      <p:pic>
        <p:nvPicPr>
          <p:cNvPr id="14" name="图片 13" descr="图表, 直方图&#10;&#10;描述已自动生成">
            <a:extLst>
              <a:ext uri="{FF2B5EF4-FFF2-40B4-BE49-F238E27FC236}">
                <a16:creationId xmlns:a16="http://schemas.microsoft.com/office/drawing/2014/main" id="{CB954D41-D889-4484-A7DD-630B81FB9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09" y="1307670"/>
            <a:ext cx="4648957" cy="348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34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表&#10;&#10;描述已自动生成">
            <a:extLst>
              <a:ext uri="{FF2B5EF4-FFF2-40B4-BE49-F238E27FC236}">
                <a16:creationId xmlns:a16="http://schemas.microsoft.com/office/drawing/2014/main" id="{656237A6-ECAA-44E3-AF84-8DDEBA46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28" y="634481"/>
            <a:ext cx="1567544" cy="1175658"/>
          </a:xfrm>
          <a:prstGeom prst="rect">
            <a:avLst/>
          </a:prstGeom>
        </p:spPr>
      </p:pic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F088A424-B98D-46D0-9B6D-CAD9C99B7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63" y="634481"/>
            <a:ext cx="1567544" cy="1175658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C5302702-B7BB-42D4-A0A2-BEACE6D2A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98" y="634481"/>
            <a:ext cx="1567544" cy="1175658"/>
          </a:xfrm>
          <a:prstGeom prst="rect">
            <a:avLst/>
          </a:prstGeom>
        </p:spPr>
      </p:pic>
      <p:pic>
        <p:nvPicPr>
          <p:cNvPr id="12" name="图片 11" descr="图表, 直方图&#10;&#10;描述已自动生成">
            <a:extLst>
              <a:ext uri="{FF2B5EF4-FFF2-40B4-BE49-F238E27FC236}">
                <a16:creationId xmlns:a16="http://schemas.microsoft.com/office/drawing/2014/main" id="{DA927B53-E5C7-4884-B943-C4E0A9A35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33" y="634481"/>
            <a:ext cx="1567544" cy="1175658"/>
          </a:xfrm>
          <a:prstGeom prst="rect">
            <a:avLst/>
          </a:prstGeom>
        </p:spPr>
      </p:pic>
      <p:pic>
        <p:nvPicPr>
          <p:cNvPr id="16" name="图片 15" descr="图表&#10;&#10;描述已自动生成">
            <a:extLst>
              <a:ext uri="{FF2B5EF4-FFF2-40B4-BE49-F238E27FC236}">
                <a16:creationId xmlns:a16="http://schemas.microsoft.com/office/drawing/2014/main" id="{9FEA619F-D386-4EFA-98A7-E914F0117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69" y="2262672"/>
            <a:ext cx="2736980" cy="2052735"/>
          </a:xfrm>
          <a:prstGeom prst="rect">
            <a:avLst/>
          </a:prstGeom>
        </p:spPr>
      </p:pic>
      <p:pic>
        <p:nvPicPr>
          <p:cNvPr id="19" name="图片 18" descr="图表&#10;&#10;描述已自动生成">
            <a:extLst>
              <a:ext uri="{FF2B5EF4-FFF2-40B4-BE49-F238E27FC236}">
                <a16:creationId xmlns:a16="http://schemas.microsoft.com/office/drawing/2014/main" id="{E5BBB13B-A67C-4C9B-8FE3-C9C5E65F2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78" y="2262672"/>
            <a:ext cx="2736980" cy="2052735"/>
          </a:xfrm>
          <a:prstGeom prst="rect">
            <a:avLst/>
          </a:prstGeom>
        </p:spPr>
      </p:pic>
      <p:pic>
        <p:nvPicPr>
          <p:cNvPr id="21" name="图片 20" descr="图表&#10;&#10;描述已自动生成">
            <a:extLst>
              <a:ext uri="{FF2B5EF4-FFF2-40B4-BE49-F238E27FC236}">
                <a16:creationId xmlns:a16="http://schemas.microsoft.com/office/drawing/2014/main" id="{BD6F4CB4-367D-4ABB-89AF-700399176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69" y="4377236"/>
            <a:ext cx="2736980" cy="2052735"/>
          </a:xfrm>
          <a:prstGeom prst="rect">
            <a:avLst/>
          </a:prstGeom>
        </p:spPr>
      </p:pic>
      <p:pic>
        <p:nvPicPr>
          <p:cNvPr id="23" name="图片 22" descr="图表&#10;&#10;描述已自动生成">
            <a:extLst>
              <a:ext uri="{FF2B5EF4-FFF2-40B4-BE49-F238E27FC236}">
                <a16:creationId xmlns:a16="http://schemas.microsoft.com/office/drawing/2014/main" id="{1FF482BE-52F9-4D71-B264-607BA78A9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34" y="2262672"/>
            <a:ext cx="2736980" cy="2052735"/>
          </a:xfrm>
          <a:prstGeom prst="rect">
            <a:avLst/>
          </a:prstGeom>
        </p:spPr>
      </p:pic>
      <p:pic>
        <p:nvPicPr>
          <p:cNvPr id="25" name="图片 24" descr="图表, 直方图&#10;&#10;描述已自动生成">
            <a:extLst>
              <a:ext uri="{FF2B5EF4-FFF2-40B4-BE49-F238E27FC236}">
                <a16:creationId xmlns:a16="http://schemas.microsoft.com/office/drawing/2014/main" id="{93FC823A-12BD-4418-9EF8-FF12BD8561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23" y="4377236"/>
            <a:ext cx="2736980" cy="2052735"/>
          </a:xfrm>
          <a:prstGeom prst="rect">
            <a:avLst/>
          </a:prstGeom>
        </p:spPr>
      </p:pic>
      <p:pic>
        <p:nvPicPr>
          <p:cNvPr id="27" name="图片 26" descr="图表, 直方图&#10;&#10;描述已自动生成">
            <a:extLst>
              <a:ext uri="{FF2B5EF4-FFF2-40B4-BE49-F238E27FC236}">
                <a16:creationId xmlns:a16="http://schemas.microsoft.com/office/drawing/2014/main" id="{E4DAFE49-40B4-4409-8E3D-990C4E90E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78" y="4377236"/>
            <a:ext cx="2736980" cy="20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3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161B01-D665-48CB-B0B8-047284213242}"/>
              </a:ext>
            </a:extLst>
          </p:cNvPr>
          <p:cNvSpPr txBox="1"/>
          <p:nvPr/>
        </p:nvSpPr>
        <p:spPr>
          <a:xfrm>
            <a:off x="839755" y="1492898"/>
            <a:ext cx="10680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实验中的曲线与论文原图曲线颜色相同，方便对比（</a:t>
            </a:r>
            <a:r>
              <a:rPr lang="en-US" altLang="zh-CN" dirty="0"/>
              <a:t>A2C</a:t>
            </a:r>
            <a:r>
              <a:rPr lang="zh-CN" altLang="en-US" dirty="0"/>
              <a:t>除外）；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/>
              <a:t>A2C</a:t>
            </a:r>
            <a:r>
              <a:rPr lang="zh-CN" altLang="en-US" dirty="0"/>
              <a:t>是我自己新加的对比实验，主要用于产生</a:t>
            </a:r>
            <a:r>
              <a:rPr lang="en-US" altLang="zh-CN" dirty="0"/>
              <a:t>DAC+PPO</a:t>
            </a:r>
            <a:r>
              <a:rPr lang="zh-CN" altLang="en-US" dirty="0"/>
              <a:t>与</a:t>
            </a:r>
            <a:r>
              <a:rPr lang="en-US" altLang="zh-CN" dirty="0"/>
              <a:t>DAC+A2C</a:t>
            </a:r>
            <a:r>
              <a:rPr lang="zh-CN" altLang="en-US" dirty="0"/>
              <a:t>的对比，以及</a:t>
            </a:r>
            <a:r>
              <a:rPr lang="en-US" altLang="zh-CN" dirty="0"/>
              <a:t>DAC+PPO</a:t>
            </a:r>
            <a:r>
              <a:rPr lang="zh-CN" altLang="en-US" dirty="0"/>
              <a:t> </a:t>
            </a:r>
            <a:r>
              <a:rPr lang="en-US" altLang="zh-CN" dirty="0"/>
              <a:t>&amp; PPO</a:t>
            </a:r>
            <a:r>
              <a:rPr lang="zh-CN" altLang="en-US" dirty="0"/>
              <a:t>自身和</a:t>
            </a:r>
            <a:r>
              <a:rPr lang="en-US" altLang="zh-CN" dirty="0"/>
              <a:t>DAC+A2C</a:t>
            </a:r>
            <a:r>
              <a:rPr lang="zh-CN" altLang="en-US" dirty="0"/>
              <a:t> </a:t>
            </a:r>
            <a:r>
              <a:rPr lang="en-US" altLang="zh-CN" dirty="0"/>
              <a:t>&amp; A2C</a:t>
            </a:r>
            <a:r>
              <a:rPr lang="zh-CN" altLang="en-US" dirty="0"/>
              <a:t>自身的对比；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766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tasks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64543B-A756-4CDD-83DA-357F57F08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68"/>
          <a:stretch/>
        </p:blipFill>
        <p:spPr>
          <a:xfrm>
            <a:off x="1110027" y="1259713"/>
            <a:ext cx="9971946" cy="264646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EAA8B46-CE75-4A6D-A4C4-BB5ABAE6A53E}"/>
              </a:ext>
            </a:extLst>
          </p:cNvPr>
          <p:cNvGrpSpPr/>
          <p:nvPr/>
        </p:nvGrpSpPr>
        <p:grpSpPr>
          <a:xfrm>
            <a:off x="290859" y="3906174"/>
            <a:ext cx="11610282" cy="2227242"/>
            <a:chOff x="335583" y="4033519"/>
            <a:chExt cx="11610282" cy="2227242"/>
          </a:xfrm>
        </p:grpSpPr>
        <p:pic>
          <p:nvPicPr>
            <p:cNvPr id="4" name="图片 3" descr="图表&#10;&#10;描述已自动生成">
              <a:extLst>
                <a:ext uri="{FF2B5EF4-FFF2-40B4-BE49-F238E27FC236}">
                  <a16:creationId xmlns:a16="http://schemas.microsoft.com/office/drawing/2014/main" id="{658A9D9E-E9F7-4185-933F-369E40D4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83" y="4033519"/>
              <a:ext cx="2969656" cy="2227242"/>
            </a:xfrm>
            <a:prstGeom prst="rect">
              <a:avLst/>
            </a:prstGeom>
          </p:spPr>
        </p:pic>
        <p:pic>
          <p:nvPicPr>
            <p:cNvPr id="5" name="图片 4" descr="图表, 折线图&#10;&#10;描述已自动生成">
              <a:extLst>
                <a:ext uri="{FF2B5EF4-FFF2-40B4-BE49-F238E27FC236}">
                  <a16:creationId xmlns:a16="http://schemas.microsoft.com/office/drawing/2014/main" id="{AC843070-31BF-4DC9-A430-8B068BB2C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5791" y="4033519"/>
              <a:ext cx="2969656" cy="2227242"/>
            </a:xfrm>
            <a:prstGeom prst="rect">
              <a:avLst/>
            </a:prstGeom>
          </p:spPr>
        </p:pic>
        <p:pic>
          <p:nvPicPr>
            <p:cNvPr id="6" name="图片 5" descr="图表&#10;&#10;描述已自动生成">
              <a:extLst>
                <a:ext uri="{FF2B5EF4-FFF2-40B4-BE49-F238E27FC236}">
                  <a16:creationId xmlns:a16="http://schemas.microsoft.com/office/drawing/2014/main" id="{5467D5A0-8C3F-46F3-9134-7FF422234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033519"/>
              <a:ext cx="2969656" cy="2227242"/>
            </a:xfrm>
            <a:prstGeom prst="rect">
              <a:avLst/>
            </a:prstGeom>
          </p:spPr>
        </p:pic>
        <p:pic>
          <p:nvPicPr>
            <p:cNvPr id="7" name="图片 6" descr="图表, 直方图&#10;&#10;描述已自动生成">
              <a:extLst>
                <a:ext uri="{FF2B5EF4-FFF2-40B4-BE49-F238E27FC236}">
                  <a16:creationId xmlns:a16="http://schemas.microsoft.com/office/drawing/2014/main" id="{8816DDC6-E6BC-4862-8F2F-665A93203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209" y="4033519"/>
              <a:ext cx="2969656" cy="2227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59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tasks - </a:t>
            </a:r>
            <a:r>
              <a:rPr lang="en-US" altLang="zh-CN" dirty="0" err="1"/>
              <a:t>HalfCheetah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64543B-A756-4CDD-83DA-357F57F08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" r="72600" b="13268"/>
          <a:stretch/>
        </p:blipFill>
        <p:spPr>
          <a:xfrm>
            <a:off x="2802619" y="2086558"/>
            <a:ext cx="3848527" cy="4220936"/>
          </a:xfrm>
          <a:prstGeom prst="rect">
            <a:avLst/>
          </a:prstGeom>
        </p:spPr>
      </p:pic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658A9D9E-E9F7-4185-933F-369E40D4B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04" y="2020661"/>
            <a:ext cx="4933075" cy="36998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CCFB6F-4056-4731-90AD-3787AEBF7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5" y="1414754"/>
            <a:ext cx="2014246" cy="20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82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AC843070-31BF-4DC9-A430-8B068BB2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71" y="2002327"/>
            <a:ext cx="4787429" cy="35905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9DF9E0-570B-43E1-ADA4-6956B9BC8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8" t="9653" r="85752" b="64416"/>
          <a:stretch/>
        </p:blipFill>
        <p:spPr>
          <a:xfrm>
            <a:off x="1592982" y="3893448"/>
            <a:ext cx="1299507" cy="15119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tasks – Walker2d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64543B-A756-4CDD-83DA-357F57F08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13" r="48347" b="13268"/>
          <a:stretch/>
        </p:blipFill>
        <p:spPr>
          <a:xfrm>
            <a:off x="3233438" y="1930634"/>
            <a:ext cx="3837890" cy="42191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647A3D-5AD3-4371-A461-48E80C479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0" y="1452624"/>
            <a:ext cx="2118049" cy="21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2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A1ED854-B439-4F10-AAEB-2EC99CB3B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8" t="9653" r="85752" b="64416"/>
          <a:stretch/>
        </p:blipFill>
        <p:spPr>
          <a:xfrm>
            <a:off x="1889595" y="3860379"/>
            <a:ext cx="1180176" cy="13730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tasks - Hopper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64543B-A756-4CDD-83DA-357F57F08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66" r="23739" b="13268"/>
          <a:stretch/>
        </p:blipFill>
        <p:spPr>
          <a:xfrm>
            <a:off x="3150292" y="1912856"/>
            <a:ext cx="3813532" cy="4081660"/>
          </a:xfrm>
          <a:prstGeom prst="rect">
            <a:avLst/>
          </a:prstGeom>
        </p:spPr>
      </p:pic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5467D5A0-8C3F-46F3-9134-7FF422234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24" y="2039206"/>
            <a:ext cx="4521614" cy="33912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B0B693-722C-401B-B9C0-1FF8E2C56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6" y="1367402"/>
            <a:ext cx="2294165" cy="22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4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64B5354-0B35-41E7-992B-B514E95DA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8" t="9653" r="85752" b="64416"/>
          <a:stretch/>
        </p:blipFill>
        <p:spPr>
          <a:xfrm>
            <a:off x="1869254" y="3894148"/>
            <a:ext cx="1073891" cy="124943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tasks - Swimmer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64543B-A756-4CDD-83DA-357F57F08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90" b="13268"/>
          <a:stretch/>
        </p:blipFill>
        <p:spPr>
          <a:xfrm>
            <a:off x="3181250" y="1987501"/>
            <a:ext cx="3720607" cy="4236018"/>
          </a:xfrm>
          <a:prstGeom prst="rect">
            <a:avLst/>
          </a:prstGeom>
        </p:spPr>
      </p:pic>
      <p:pic>
        <p:nvPicPr>
          <p:cNvPr id="7" name="图片 6" descr="图表, 直方图&#10;&#10;描述已自动生成">
            <a:extLst>
              <a:ext uri="{FF2B5EF4-FFF2-40B4-BE49-F238E27FC236}">
                <a16:creationId xmlns:a16="http://schemas.microsoft.com/office/drawing/2014/main" id="{8816DDC6-E6BC-4862-8F2F-665A93203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57" y="1987501"/>
            <a:ext cx="4677641" cy="35082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6206BD-C768-414E-A5EC-472F4F129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80" y="1512180"/>
            <a:ext cx="2164081" cy="216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9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 learning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86347-A1FA-4057-B585-3171131F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882067"/>
            <a:ext cx="5296338" cy="3498890"/>
          </a:xfrm>
          <a:prstGeom prst="rect">
            <a:avLst/>
          </a:prstGeom>
        </p:spPr>
      </p:pic>
      <p:pic>
        <p:nvPicPr>
          <p:cNvPr id="17" name="图片 16" descr="图表&#10;&#10;描述已自动生成">
            <a:extLst>
              <a:ext uri="{FF2B5EF4-FFF2-40B4-BE49-F238E27FC236}">
                <a16:creationId xmlns:a16="http://schemas.microsoft.com/office/drawing/2014/main" id="{206ED733-A135-4351-BA2F-CC07485F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262" y="2055496"/>
            <a:ext cx="1831339" cy="1373504"/>
          </a:xfrm>
          <a:prstGeom prst="rect">
            <a:avLst/>
          </a:prstGeom>
        </p:spPr>
      </p:pic>
      <p:pic>
        <p:nvPicPr>
          <p:cNvPr id="18" name="图片 17" descr="图表&#10;&#10;描述已自动生成">
            <a:extLst>
              <a:ext uri="{FF2B5EF4-FFF2-40B4-BE49-F238E27FC236}">
                <a16:creationId xmlns:a16="http://schemas.microsoft.com/office/drawing/2014/main" id="{885C9EA8-1DF9-4CD1-95DE-5C5612238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40" y="2055496"/>
            <a:ext cx="1831339" cy="1373504"/>
          </a:xfrm>
          <a:prstGeom prst="rect">
            <a:avLst/>
          </a:prstGeom>
        </p:spPr>
      </p:pic>
      <p:pic>
        <p:nvPicPr>
          <p:cNvPr id="19" name="图片 18" descr="图表&#10;&#10;描述已自动生成">
            <a:extLst>
              <a:ext uri="{FF2B5EF4-FFF2-40B4-BE49-F238E27FC236}">
                <a16:creationId xmlns:a16="http://schemas.microsoft.com/office/drawing/2014/main" id="{68DCCCAD-FF1C-41BE-A729-23F34F8E54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262" y="3801335"/>
            <a:ext cx="1831339" cy="1373504"/>
          </a:xfrm>
          <a:prstGeom prst="rect">
            <a:avLst/>
          </a:prstGeom>
        </p:spPr>
      </p:pic>
      <p:pic>
        <p:nvPicPr>
          <p:cNvPr id="20" name="图片 19" descr="图表&#10;&#10;描述已自动生成">
            <a:extLst>
              <a:ext uri="{FF2B5EF4-FFF2-40B4-BE49-F238E27FC236}">
                <a16:creationId xmlns:a16="http://schemas.microsoft.com/office/drawing/2014/main" id="{4F4EAE7D-3F2A-4484-B659-0AF4B1BA3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01" y="2055496"/>
            <a:ext cx="1831339" cy="1373504"/>
          </a:xfrm>
          <a:prstGeom prst="rect">
            <a:avLst/>
          </a:prstGeom>
        </p:spPr>
      </p:pic>
      <p:pic>
        <p:nvPicPr>
          <p:cNvPr id="21" name="图片 20" descr="图表, 直方图&#10;&#10;描述已自动生成">
            <a:extLst>
              <a:ext uri="{FF2B5EF4-FFF2-40B4-BE49-F238E27FC236}">
                <a16:creationId xmlns:a16="http://schemas.microsoft.com/office/drawing/2014/main" id="{763D5290-8B90-436A-AE6E-2E761F7F48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01" y="3801335"/>
            <a:ext cx="1831339" cy="1373504"/>
          </a:xfrm>
          <a:prstGeom prst="rect">
            <a:avLst/>
          </a:prstGeom>
        </p:spPr>
      </p:pic>
      <p:pic>
        <p:nvPicPr>
          <p:cNvPr id="22" name="图片 21" descr="图表, 直方图&#10;&#10;描述已自动生成">
            <a:extLst>
              <a:ext uri="{FF2B5EF4-FFF2-40B4-BE49-F238E27FC236}">
                <a16:creationId xmlns:a16="http://schemas.microsoft.com/office/drawing/2014/main" id="{BF7AE36A-3303-4E1D-BB31-421678654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40" y="3801335"/>
            <a:ext cx="1831339" cy="13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4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96908-0697-4E3C-83BB-30F3E6D0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Transfer learning – Cartpole(balance, </a:t>
            </a:r>
            <a:r>
              <a:rPr lang="en-US" altLang="zh-CN" dirty="0" err="1"/>
              <a:t>balance_sparse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486347-A1FA-4057-B585-3171131F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r="62968" b="52721"/>
          <a:stretch/>
        </p:blipFill>
        <p:spPr>
          <a:xfrm>
            <a:off x="1564241" y="1457417"/>
            <a:ext cx="3498978" cy="34106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9B08B9-5794-443C-A22D-590783256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15" y="5011638"/>
            <a:ext cx="2885039" cy="14425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43AE70-478D-4E17-8D63-1793EA144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5" t="14639" r="67397" b="68935"/>
          <a:stretch/>
        </p:blipFill>
        <p:spPr>
          <a:xfrm>
            <a:off x="2758558" y="5140404"/>
            <a:ext cx="1110343" cy="1184988"/>
          </a:xfrm>
          <a:prstGeom prst="rect">
            <a:avLst/>
          </a:prstGeom>
        </p:spPr>
      </p:pic>
      <p:pic>
        <p:nvPicPr>
          <p:cNvPr id="13" name="图片 12" descr="图表&#10;&#10;描述已自动生成">
            <a:extLst>
              <a:ext uri="{FF2B5EF4-FFF2-40B4-BE49-F238E27FC236}">
                <a16:creationId xmlns:a16="http://schemas.microsoft.com/office/drawing/2014/main" id="{D27BEF06-1297-4443-BDBC-AD53576A4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93" y="1269094"/>
            <a:ext cx="4866578" cy="36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47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自定义 4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68394"/>
      </a:accent1>
      <a:accent2>
        <a:srgbClr val="858585"/>
      </a:accent2>
      <a:accent3>
        <a:srgbClr val="767676"/>
      </a:accent3>
      <a:accent4>
        <a:srgbClr val="666666"/>
      </a:accent4>
      <a:accent5>
        <a:srgbClr val="797979"/>
      </a:accent5>
      <a:accent6>
        <a:srgbClr val="515151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rgbClr val="000000"/>
    </a:dk1>
    <a:lt1>
      <a:srgbClr val="FFFFFF"/>
    </a:lt1>
    <a:dk2>
      <a:srgbClr val="768394"/>
    </a:dk2>
    <a:lt2>
      <a:srgbClr val="F0F0F0"/>
    </a:lt2>
    <a:accent1>
      <a:srgbClr val="768394"/>
    </a:accent1>
    <a:accent2>
      <a:srgbClr val="858585"/>
    </a:accent2>
    <a:accent3>
      <a:srgbClr val="767676"/>
    </a:accent3>
    <a:accent4>
      <a:srgbClr val="666666"/>
    </a:accent4>
    <a:accent5>
      <a:srgbClr val="797979"/>
    </a:accent5>
    <a:accent6>
      <a:srgbClr val="515151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141</Words>
  <Application>Microsoft Office PowerPoint</Application>
  <PresentationFormat>宽屏</PresentationFormat>
  <Paragraphs>21</Paragraphs>
  <Slides>15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Impact</vt:lpstr>
      <vt:lpstr>Office 主题​​</vt:lpstr>
      <vt:lpstr>主题5</vt:lpstr>
      <vt:lpstr>Experiments</vt:lpstr>
      <vt:lpstr>说明</vt:lpstr>
      <vt:lpstr>Single tasks</vt:lpstr>
      <vt:lpstr>Single tasks - HalfCheetah</vt:lpstr>
      <vt:lpstr>Single tasks – Walker2d</vt:lpstr>
      <vt:lpstr>Single tasks - Hopper</vt:lpstr>
      <vt:lpstr>Single tasks - Swimmer</vt:lpstr>
      <vt:lpstr>Transfer learning</vt:lpstr>
      <vt:lpstr>Transfer learning – Cartpole(balance, balance_sparse)</vt:lpstr>
      <vt:lpstr>Transfer learning – Reacher(easy, hard)</vt:lpstr>
      <vt:lpstr>Transfer learning – Cheetah(run, backward)</vt:lpstr>
      <vt:lpstr>Transfer learning – Fish(upright, downleft)</vt:lpstr>
      <vt:lpstr>Transfer learning – Walker1(squat, stand)</vt:lpstr>
      <vt:lpstr>Transfer learning – Walker2(walk, backward)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</dc:title>
  <dc:creator>ieu</dc:creator>
  <cp:lastModifiedBy>ieu</cp:lastModifiedBy>
  <cp:revision>15</cp:revision>
  <dcterms:created xsi:type="dcterms:W3CDTF">2020-10-12T14:00:28Z</dcterms:created>
  <dcterms:modified xsi:type="dcterms:W3CDTF">2020-10-26T12:47:16Z</dcterms:modified>
</cp:coreProperties>
</file>